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309" r:id="rId26"/>
    <p:sldId id="279" r:id="rId27"/>
    <p:sldId id="307" r:id="rId28"/>
    <p:sldId id="308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310" r:id="rId38"/>
    <p:sldId id="311" r:id="rId39"/>
    <p:sldId id="290" r:id="rId40"/>
    <p:sldId id="289" r:id="rId41"/>
    <p:sldId id="291" r:id="rId42"/>
    <p:sldId id="292" r:id="rId43"/>
    <p:sldId id="293" r:id="rId44"/>
    <p:sldId id="294" r:id="rId45"/>
    <p:sldId id="282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2192000" cy="6858000"/>
  <p:notesSz cx="6858000" cy="9144000"/>
  <p:embeddedFontLst>
    <p:embeddedFont>
      <p:font typeface="Helvetica" panose="020B060402020202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Eater" panose="020B0604020202020204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Rockwell" panose="02060603020205020403" pitchFamily="18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84UDI425u6K01w3PJg63BMr0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107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7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83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92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13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87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1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84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10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97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02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1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25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49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77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88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09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31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9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981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748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68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34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319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379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910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011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429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779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7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2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7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41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35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149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995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313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999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212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658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682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087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61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79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830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157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00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68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31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03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2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5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5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5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5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5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52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2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1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6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2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  <a:defRPr sz="24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5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4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5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5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5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6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6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5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5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5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electronics.stackexchange.com/questions/86207/atmega8-why-do-vcc-and-avcc-have-to-be-connect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avrfreaks.net/forum/pos-differential-input-neg-differential-inpu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85612" y="1432223"/>
            <a:ext cx="10483402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 dirty="0"/>
              <a:t>USING ADC IN ATMEGA32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188085" y="4787151"/>
            <a:ext cx="6400800" cy="129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</a:pPr>
            <a:r>
              <a:rPr lang="en-US" sz="2400" i="0" u="none" strike="noStrike" cap="none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CSE 315</a:t>
            </a:r>
            <a:endParaRPr sz="1800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  <a:p>
            <a:pPr marL="0" indent="0" algn="ctr">
              <a:spcBef>
                <a:spcPts val="640"/>
              </a:spcBef>
              <a:buClr>
                <a:srgbClr val="888888"/>
              </a:buClr>
              <a:buSzPts val="2720"/>
            </a:pPr>
            <a:r>
              <a:rPr lang="en-US" sz="1800" i="0" u="none" strike="noStrike" cap="none" dirty="0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Courtesy: 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Muhammad Ali </a:t>
            </a:r>
            <a:r>
              <a:rPr lang="en-US" sz="1800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Nayeem</a:t>
            </a:r>
            <a:r>
              <a:rPr lang="en-US" sz="1800" i="0" u="none" strike="noStrike" cap="none" dirty="0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, Azad </a:t>
            </a:r>
            <a:r>
              <a:rPr lang="en-US" sz="1800" i="0" u="none" strike="noStrike" cap="none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Abdus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Salam, Md. </a:t>
            </a:r>
            <a:r>
              <a:rPr lang="en-US" sz="1800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Iftekharul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Islam </a:t>
            </a:r>
            <a:r>
              <a:rPr lang="en-US" sz="1800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Sakib</a:t>
            </a:r>
            <a:endParaRPr sz="1800" i="0" u="none" strike="noStrike" cap="none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56" name="Google Shape;15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4646" y="1222074"/>
            <a:ext cx="9119181" cy="56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2525"/>
            <a:ext cx="7929009" cy="554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283" y="4267419"/>
            <a:ext cx="5655813" cy="134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196314"/>
            <a:ext cx="8727295" cy="5609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386047" y="4652682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/ 8 = 0.625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46848" y="59114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20964" y="529626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46848" y="48205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20964" y="42052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0248" y="36708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45424" y="18794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8-BIT ADC</a:t>
            </a:r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305" y="1224643"/>
            <a:ext cx="11609695" cy="53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85" name="Google Shape;18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4090" y="2253803"/>
            <a:ext cx="10104904" cy="186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848" y="1498600"/>
            <a:ext cx="9582251" cy="75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QUESTION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the difference between an ADC and a digital input pin?</a:t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3" y="2235021"/>
            <a:ext cx="34861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THE ADC IN ATMEGA32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a 10-bit resolution.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binary output has n = 10 bits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8 input channels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Analogue input can come from </a:t>
            </a:r>
            <a:r>
              <a:rPr lang="en-US" dirty="0">
                <a:solidFill>
                  <a:srgbClr val="FF0000"/>
                </a:solidFill>
              </a:rPr>
              <a:t>8 different sources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However, it performs conversion on </a:t>
            </a:r>
            <a:r>
              <a:rPr lang="en-US" dirty="0">
                <a:solidFill>
                  <a:srgbClr val="FF0000"/>
                </a:solidFill>
              </a:rPr>
              <a:t>only one channel </a:t>
            </a:r>
            <a:r>
              <a:rPr lang="en-US" dirty="0"/>
              <a:t>at a time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If default reference voltage </a:t>
            </a:r>
            <a:r>
              <a:rPr lang="en-US" dirty="0" err="1"/>
              <a:t>V</a:t>
            </a:r>
            <a:r>
              <a:rPr lang="en-US" baseline="-25000" dirty="0" err="1"/>
              <a:t>ref</a:t>
            </a:r>
            <a:r>
              <a:rPr lang="en-US" dirty="0"/>
              <a:t> = 5V is used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size: 5 V/1024 = 4.88mV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clock rate of the ADC can be different from the CPU clock rate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One ADC conversion takes 13 ADC cycles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 ADC </a:t>
            </a:r>
            <a:r>
              <a:rPr lang="en-US" dirty="0" err="1"/>
              <a:t>prescaler</a:t>
            </a:r>
            <a:r>
              <a:rPr lang="en-US" dirty="0"/>
              <a:t> will decide the ADC clock rate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6739" y="721218"/>
            <a:ext cx="7652381" cy="613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307848" y="152938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RELEVANT PINS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102543" y="2637926"/>
            <a:ext cx="2156563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BLOCK DIAGRAM</a:t>
            </a:r>
            <a:endParaRPr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28616" y="162374"/>
            <a:ext cx="9591666" cy="6524856"/>
            <a:chOff x="2600334" y="162374"/>
            <a:chExt cx="9591666" cy="6524856"/>
          </a:xfrm>
        </p:grpSpPr>
        <p:pic>
          <p:nvPicPr>
            <p:cNvPr id="211" name="Google Shape;21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0334" y="162374"/>
              <a:ext cx="9591666" cy="6524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2850775" y="1539104"/>
              <a:ext cx="968190" cy="313764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ADMUX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82353" y="255496"/>
              <a:ext cx="1120586" cy="307777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ADCSRA</a:t>
              </a:r>
              <a:endParaRPr lang="en-US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8919882" y="5641648"/>
            <a:ext cx="2922494" cy="738664"/>
          </a:xfrm>
          <a:prstGeom prst="rect">
            <a:avLst/>
          </a:prstGeom>
          <a:solidFill>
            <a:srgbClr val="00CC65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" panose="020B0604020202020204" pitchFamily="34" charset="0"/>
              </a:rPr>
              <a:t>A </a:t>
            </a:r>
            <a:r>
              <a:rPr lang="en-US" b="1" dirty="0">
                <a:latin typeface="Helvetica" panose="020B0604020202020204" pitchFamily="34" charset="0"/>
              </a:rPr>
              <a:t>Sample and Hold circuit</a:t>
            </a:r>
            <a:r>
              <a:rPr lang="en-US" b="1" dirty="0"/>
              <a:t>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Making sure input voltage is constant during conversion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>
          <a:xfrm flipH="1" flipV="1">
            <a:off x="9009529" y="3666565"/>
            <a:ext cx="1371600" cy="197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MAIN ASPECTS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relevant ADC registers?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ADMUX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ADCH/ADCL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ADCSRA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>
                <a:solidFill>
                  <a:srgbClr val="FF0000"/>
                </a:solidFill>
              </a:rPr>
              <a:t>SFIOR</a:t>
            </a:r>
            <a:endParaRPr dirty="0">
              <a:solidFill>
                <a:srgbClr val="FF0000"/>
              </a:solidFill>
            </a:endParaRPr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steps to use the ADC?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How to use ADC interrupt?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LEARNING OBJECTIVE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need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in ATmega32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 simple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1069847" y="484632"/>
            <a:ext cx="1067221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ckwell"/>
              <a:buNone/>
            </a:pPr>
            <a:r>
              <a:rPr lang="en-US" sz="3200" dirty="0"/>
              <a:t>ADC MULTIPLEXER SELECTION REGISTER (</a:t>
            </a:r>
            <a:r>
              <a:rPr lang="en-US" sz="3200" dirty="0" smtClean="0"/>
              <a:t>ADMUX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225" name="Google Shape;22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324" y="1914931"/>
            <a:ext cx="11549733" cy="287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1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6186" y="2164230"/>
            <a:ext cx="8951144" cy="4227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606186" y="944999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SELECTING REFERENCE VOLTAGE V</a:t>
            </a:r>
            <a:r>
              <a:rPr lang="en-US" sz="2800" baseline="-25000" dirty="0"/>
              <a:t>REF</a:t>
            </a:r>
            <a:endParaRPr sz="2800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935377" y="4969151"/>
            <a:ext cx="6702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AVCC must not differ more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 ±0.3V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from V</a:t>
            </a: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CC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325777" y="107630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ADC RECOMMENDED </a:t>
            </a:r>
            <a:r>
              <a:rPr lang="en-US" sz="2800" dirty="0" smtClean="0"/>
              <a:t>CONNECTION for </a:t>
            </a:r>
            <a:r>
              <a:rPr lang="en-US" sz="2800" dirty="0" err="1" smtClean="0"/>
              <a:t>Vref</a:t>
            </a:r>
            <a:r>
              <a:rPr lang="en-US" sz="2800" dirty="0" smtClean="0"/>
              <a:t> = AVCC </a:t>
            </a:r>
            <a:endParaRPr sz="2800" dirty="0"/>
          </a:p>
        </p:txBody>
      </p:sp>
      <p:pic>
        <p:nvPicPr>
          <p:cNvPr id="237" name="Google Shape;23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01153" y="2396355"/>
            <a:ext cx="5234585" cy="322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5777" y="6220540"/>
            <a:ext cx="9538447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electronics.stackexchange.com/questions/86207/atmega8-why-do-vcc-and-avcc-have-to-be-connected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873130" y="1370937"/>
            <a:ext cx="806729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50" name="Google Shape;250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3130" y="2545164"/>
            <a:ext cx="8396376" cy="3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6222846" y="2550460"/>
            <a:ext cx="4968095" cy="144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94" y="143435"/>
            <a:ext cx="4792823" cy="65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330423" y="4527175"/>
            <a:ext cx="526990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Why select same ADC source as both positive input and negative input?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www.avrfreaks.net/forum/pos-differential-input-neg-differential-input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 flipV="1">
            <a:off x="5087317" y="2339789"/>
            <a:ext cx="1243106" cy="266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60" y="1210773"/>
            <a:ext cx="10058400" cy="89966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ADC Output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0" y="2257424"/>
            <a:ext cx="5372940" cy="1208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9" y="4392706"/>
            <a:ext cx="5857199" cy="972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859" y="5409442"/>
            <a:ext cx="92395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Helvetica" panose="020B0604020202020204" pitchFamily="34" charset="0"/>
              </a:rPr>
              <a:t>Differential ADC is presented in </a:t>
            </a:r>
            <a:r>
              <a:rPr lang="en-US" sz="1600" dirty="0">
                <a:latin typeface="Helvetica" panose="020B0604020202020204" pitchFamily="34" charset="0"/>
              </a:rPr>
              <a:t>two’s complement form, from 0x200 (-512d) through 0x1FF (+511d).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7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1069848" y="1300421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4400" dirty="0"/>
              <a:t>ADCH &amp; ADCL REGISTERS</a:t>
            </a:r>
            <a:endParaRPr dirty="0"/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9" y="2200089"/>
            <a:ext cx="8325164" cy="253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9848" y="5025444"/>
            <a:ext cx="10058400" cy="141642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Why two separate registers?</a:t>
            </a:r>
          </a:p>
          <a:p>
            <a:pPr lvl="1"/>
            <a:r>
              <a:rPr lang="en-US" dirty="0" smtClean="0"/>
              <a:t>Fast read of only one register with a bit of sacrifice on accuracy.</a:t>
            </a:r>
          </a:p>
          <a:p>
            <a:r>
              <a:rPr lang="en-US" sz="2000" dirty="0" smtClean="0"/>
              <a:t>What is the maximum error while reading only ADCH with ADLAR=1?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Read ADCL Before ADCH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/>
              <a:t>ADCL must be read first, then ADCH, to ensure that the content of the Data Registers belongs to the same conversion.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ADCL is read, ADC access to Data Registers is </a:t>
            </a:r>
            <a:r>
              <a:rPr lang="en-US" dirty="0" smtClean="0"/>
              <a:t>blocked, i.e. value of ADCL and ADCH will not be changed until ADCH is read.</a:t>
            </a:r>
          </a:p>
          <a:p>
            <a:r>
              <a:rPr lang="en-US" dirty="0" smtClean="0"/>
              <a:t>This </a:t>
            </a:r>
            <a:r>
              <a:rPr lang="en-US" dirty="0"/>
              <a:t>means that if ADCL has been read, and a conversion completes before ADCH is read, neither register is updated and the result from the conversion is lost.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ADCH is read, ADC access to the ADCH and ADCL Registers is re-enabled.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Read ADCL Before ADCH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 smtClean="0"/>
              <a:t>Can you read only ADCH?</a:t>
            </a:r>
          </a:p>
          <a:p>
            <a:endParaRPr lang="en-US" dirty="0" smtClean="0"/>
          </a:p>
          <a:p>
            <a:r>
              <a:rPr lang="en-US" dirty="0" smtClean="0"/>
              <a:t>Can you read only ADCL?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32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3200" dirty="0"/>
              <a:t>ADC CONTROL AND STATUS REGISTER (</a:t>
            </a:r>
            <a:r>
              <a:rPr lang="en-US" sz="3200" dirty="0" smtClean="0"/>
              <a:t>ADCSRA</a:t>
            </a:r>
            <a:r>
              <a:rPr lang="en-US" sz="3200" dirty="0"/>
              <a:t>)</a:t>
            </a:r>
            <a:endParaRPr sz="4000" dirty="0"/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12" y="1384300"/>
            <a:ext cx="9125644" cy="52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is a </a:t>
            </a:r>
            <a:r>
              <a:rPr lang="en-US">
                <a:solidFill>
                  <a:srgbClr val="FF0000"/>
                </a:solidFill>
              </a:rPr>
              <a:t>digital</a:t>
            </a:r>
            <a:r>
              <a:rPr lang="en-US"/>
              <a:t> processor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Works with binary data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Just 2 voltage levels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needs to collect </a:t>
            </a:r>
            <a:r>
              <a:rPr lang="en-US" u="sng">
                <a:solidFill>
                  <a:srgbClr val="FF0000"/>
                </a:solidFill>
              </a:rPr>
              <a:t>information</a:t>
            </a:r>
            <a:r>
              <a:rPr lang="en-US"/>
              <a:t> from the real world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Temperature, Pressure, Humidity, Sound …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Continuous property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Infinite possible values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analyze the situation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take appropriate actions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836766" y="583244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ADC CLOCK</a:t>
            </a:r>
            <a:endParaRPr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6766" y="1599026"/>
            <a:ext cx="8163800" cy="5038360"/>
            <a:chOff x="1069847" y="1195614"/>
            <a:chExt cx="8915981" cy="5502575"/>
          </a:xfrm>
        </p:grpSpPr>
        <p:pic>
          <p:nvPicPr>
            <p:cNvPr id="271" name="Google Shape;271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7" y="1195614"/>
              <a:ext cx="8915981" cy="550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527837" y="6328857"/>
              <a:ext cx="12998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250KHz</a:t>
              </a:r>
              <a:endParaRPr lang="en-US" sz="18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39" y="0"/>
            <a:ext cx="7317161" cy="106927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STEPS TO USE THE ADC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45663"/>
            <a:ext cx="8233809" cy="54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1069848" y="1330325"/>
            <a:ext cx="10553700" cy="5010150"/>
            <a:chOff x="1069848" y="1330325"/>
            <a:chExt cx="10553700" cy="5010150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8" y="1330325"/>
              <a:ext cx="10553700" cy="501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973" y="3395943"/>
              <a:ext cx="9755086" cy="2944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84300"/>
            <a:ext cx="7798381" cy="5393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pic>
        <p:nvPicPr>
          <p:cNvPr id="299" name="Google Shape;29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54755" y="1726065"/>
            <a:ext cx="784305" cy="43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7297" y="4283797"/>
            <a:ext cx="270456" cy="30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7697" y="4327301"/>
            <a:ext cx="187149" cy="23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90" y="950259"/>
            <a:ext cx="8858791" cy="58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4670611" y="5226424"/>
            <a:ext cx="45899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60541" y="4857092"/>
            <a:ext cx="2133600" cy="738664"/>
          </a:xfrm>
          <a:prstGeom prst="rect">
            <a:avLst/>
          </a:prstGeom>
          <a:solidFill>
            <a:srgbClr val="00CC65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if you want to do some other work while ADC going on?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39905" y="5764306"/>
            <a:ext cx="363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loat </a:t>
            </a:r>
            <a:r>
              <a:rPr lang="en-US" dirty="0"/>
              <a:t>v</a:t>
            </a:r>
            <a:r>
              <a:rPr lang="en-US" dirty="0" smtClean="0"/>
              <a:t>oltage = </a:t>
            </a:r>
            <a:r>
              <a:rPr lang="en-US" dirty="0" smtClean="0"/>
              <a:t>(result &lt;&lt; </a:t>
            </a:r>
            <a:r>
              <a:rPr lang="en-US" dirty="0" smtClean="0"/>
              <a:t>2) * 5 / 1024;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200" dirty="0"/>
              <a:t>SIMPLE EXAMPLE: USING ADC INTERRUPT</a:t>
            </a:r>
            <a:endParaRPr sz="3200" dirty="0"/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252538"/>
            <a:ext cx="9409466" cy="552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80830"/>
            <a:ext cx="8771178" cy="577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Measuring Temperature using LM35 Sensor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10mV/°</a:t>
            </a:r>
            <a:r>
              <a:rPr lang="en-US" dirty="0"/>
              <a:t>C</a:t>
            </a:r>
          </a:p>
        </p:txBody>
      </p:sp>
      <p:pic>
        <p:nvPicPr>
          <p:cNvPr id="2050" name="Picture 2" descr="Introduction to LM35 - The Engineering Proje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41" y="2639358"/>
            <a:ext cx="4903713" cy="28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29" y="2092637"/>
            <a:ext cx="10765837" cy="27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But how to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Sensors: Convert physical property into </a:t>
            </a:r>
            <a:r>
              <a:rPr lang="en-US">
                <a:solidFill>
                  <a:srgbClr val="FF0000"/>
                </a:solidFill>
              </a:rPr>
              <a:t>analog</a:t>
            </a:r>
            <a:r>
              <a:rPr lang="en-US"/>
              <a:t> signal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Voltage, Current, Resistance, …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How can MCU recognize these signal?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to convert into digital data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Approximation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something special!</a:t>
            </a: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3513" y="3095625"/>
            <a:ext cx="41814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60" y="1976728"/>
            <a:ext cx="110775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599"/>
            <a:ext cx="10058400" cy="476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INTERFACING </a:t>
            </a:r>
            <a:r>
              <a:rPr lang="en-US" dirty="0" smtClean="0"/>
              <a:t>LM35 </a:t>
            </a:r>
            <a:r>
              <a:rPr lang="en-US" dirty="0"/>
              <a:t>TO AVR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If we use the internal 2.56 V reference voltage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 would be 2.56 V/1024 = 2.5 mV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This makes the binary output of the ADC four times the real temperature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Divide the binary output by 4 to get the real </a:t>
            </a:r>
            <a:r>
              <a:rPr lang="en-US" dirty="0" smtClean="0"/>
              <a:t>temperature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Step size = 2.56 / 1024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Volt = </a:t>
            </a:r>
            <a:r>
              <a:rPr lang="en-US" dirty="0" err="1" smtClean="0"/>
              <a:t>Stepsize</a:t>
            </a:r>
            <a:r>
              <a:rPr lang="en-US" dirty="0" smtClean="0"/>
              <a:t> * ADC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err="1" smtClean="0"/>
              <a:t>Mv</a:t>
            </a:r>
            <a:r>
              <a:rPr lang="en-US" dirty="0" smtClean="0"/>
              <a:t> = volt * 1000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Temp = </a:t>
            </a:r>
            <a:r>
              <a:rPr lang="en-US" dirty="0" err="1" smtClean="0"/>
              <a:t>Mv</a:t>
            </a:r>
            <a:r>
              <a:rPr lang="en-US" dirty="0" smtClean="0"/>
              <a:t> / 10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Temp = (2.56 / 1014) * ADC * 1000 / 10 = 0.25 * ADC = ADC / 4 ~ ADC &gt;&gt; 2</a:t>
            </a:r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endParaRPr lang="en-US" dirty="0" smtClean="0"/>
          </a:p>
          <a:p>
            <a:pPr marL="457200" lvl="1" indent="-182880">
              <a:spcBef>
                <a:spcPts val="600"/>
              </a:spcBef>
            </a:pPr>
            <a:r>
              <a:rPr lang="en-US" dirty="0" smtClean="0"/>
              <a:t>(2.56 </a:t>
            </a:r>
            <a:r>
              <a:rPr lang="en-US" dirty="0"/>
              <a:t>* </a:t>
            </a:r>
            <a:r>
              <a:rPr lang="en-US" dirty="0" smtClean="0"/>
              <a:t>1000) </a:t>
            </a:r>
            <a:r>
              <a:rPr lang="en-US" dirty="0"/>
              <a:t>/ (1024 * 10) </a:t>
            </a:r>
            <a:r>
              <a:rPr lang="en-US" dirty="0" smtClean="0"/>
              <a:t>= 0.25 = </a:t>
            </a:r>
            <a:r>
              <a:rPr lang="en-US" dirty="0"/>
              <a:t>1/4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pic>
        <p:nvPicPr>
          <p:cNvPr id="353" name="Google Shape;353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1515" y="1384300"/>
            <a:ext cx="8819454" cy="50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1069848" y="1498601"/>
            <a:ext cx="1005840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#include &lt;avr/io.h&gt; //standard AVR header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DDRB = 0xFF; 		//make Port B an output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= 0x87; 		//make ADC enable and select ck/128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ADMUX = 0xE0; 		//2.56 V  V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ref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 ADCO single-ended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   		//data will be left-justified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(1 ){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|= (l&lt;&lt;ADSC);	 	//start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while((ADCSRA &amp; (l&lt;&lt;ADI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))==0); 	//wait for end of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PORTB = ADCH; 			//give the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high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 to PORTB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SPECIAL FUNCTION IO REGISTER (SFIOR)</a:t>
            </a:r>
            <a:endParaRPr sz="3600" dirty="0"/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023" y="1307026"/>
            <a:ext cx="9881634" cy="54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LOGIC 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66" y="1789796"/>
            <a:ext cx="10668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SOURCE</a:t>
            </a:r>
            <a:endParaRPr/>
          </a:p>
        </p:txBody>
      </p:sp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600"/>
            <a:ext cx="10524933" cy="425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TIMER: NORMAL VS. CTC MODE</a:t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2072558"/>
            <a:ext cx="11196362" cy="347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885" y="2761337"/>
            <a:ext cx="6759245" cy="40000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PRACTICAL PROBLEM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We need to sample an analog signal @ 20 kHz sampling frequency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The only way to do this correctly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auto-triggering with exact time intervals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Let’s see how can we do this using Timer0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TYPICAL EMBEDDED APPLICATION</a:t>
            </a:r>
            <a:endParaRPr sz="4400" dirty="0"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067" y="1343026"/>
            <a:ext cx="7257387" cy="55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Assume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system clock frequency = 16 MHz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prescaler = 8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ensure 20 kHz sampling frequency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 between successive ADC conversions?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Timer0 to trigger ADC every 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 to trigger Timer0 compare match every 50us?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4566470"/>
            <a:ext cx="7014693" cy="217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compare match trigger every 50us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Why 99 instead of 100 ?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896" y="3973167"/>
            <a:ext cx="11761120" cy="164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614" y="3213795"/>
            <a:ext cx="9917934" cy="308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792" y="3020904"/>
            <a:ext cx="8305972" cy="326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22" name="Google Shape;422;p4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fit in to 50us window we can select prescaller up to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967" y="3734873"/>
            <a:ext cx="7616033" cy="299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9"/>
          <p:cNvGrpSpPr/>
          <p:nvPr/>
        </p:nvGrpSpPr>
        <p:grpSpPr>
          <a:xfrm>
            <a:off x="4193358" y="1318294"/>
            <a:ext cx="7835510" cy="5359400"/>
            <a:chOff x="4656997" y="1354911"/>
            <a:chExt cx="7535003" cy="5168239"/>
          </a:xfrm>
        </p:grpSpPr>
        <p:pic>
          <p:nvPicPr>
            <p:cNvPr id="429" name="Google Shape;429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997" y="1354911"/>
              <a:ext cx="7535003" cy="5168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9"/>
            <p:cNvSpPr/>
            <p:nvPr/>
          </p:nvSpPr>
          <p:spPr>
            <a:xfrm>
              <a:off x="5306096" y="3926151"/>
              <a:ext cx="141668" cy="1693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31" name="Google Shape;431;p4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3733972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prescaller =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COMPLETE CODE FOR ATMEGA328</a:t>
            </a:r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http://www.embedds.com/adc-on-atmega328-part-2/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en-US"/>
              <a:t>ADC: QUICK REVIEW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A-TO-D CONVERSION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Two related steps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Sampling (Approximating the X-axis)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analogue signal is extracted at </a:t>
            </a:r>
            <a:r>
              <a:rPr lang="en-US" dirty="0">
                <a:solidFill>
                  <a:srgbClr val="FF0000"/>
                </a:solidFill>
              </a:rPr>
              <a:t>regularly</a:t>
            </a:r>
            <a:r>
              <a:rPr lang="en-US" dirty="0"/>
              <a:t> spaced time instants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have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values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Quantization (Approximating the Y-axis)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are quantized to </a:t>
            </a:r>
            <a:r>
              <a:rPr lang="en-US" dirty="0">
                <a:solidFill>
                  <a:srgbClr val="FF0000"/>
                </a:solidFill>
              </a:rPr>
              <a:t>discrete levels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each sample is represented as a </a:t>
            </a:r>
            <a:r>
              <a:rPr lang="en-US" dirty="0">
                <a:solidFill>
                  <a:srgbClr val="FF0000"/>
                </a:solidFill>
              </a:rPr>
              <a:t>binary</a:t>
            </a:r>
            <a:r>
              <a:rPr lang="en-US" dirty="0"/>
              <a:t> value</a:t>
            </a: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SAMPLING AN ANALOGUE SIGNAL</a:t>
            </a:r>
            <a:endParaRPr sz="4400" dirty="0"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162" y="1312625"/>
            <a:ext cx="8581344" cy="55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bit to represent the analogue value?</a:t>
            </a:r>
          </a:p>
          <a:p>
            <a:r>
              <a:rPr lang="en-US" dirty="0" smtClean="0"/>
              <a:t>Say, 2 bit to represent analogue value from 0V to 5V</a:t>
            </a:r>
          </a:p>
          <a:p>
            <a:r>
              <a:rPr lang="en-US" dirty="0" smtClean="0"/>
              <a:t>Step size = 5V / 2^2 = 5V / 4 = 1.25V</a:t>
            </a:r>
          </a:p>
          <a:p>
            <a:r>
              <a:rPr lang="en-US" dirty="0" smtClean="0"/>
              <a:t>Digital value = floor(Analogue value / 1.25V)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43" y="3835400"/>
            <a:ext cx="5124450" cy="29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1127</Words>
  <Application>Microsoft Office PowerPoint</Application>
  <PresentationFormat>Widescreen</PresentationFormat>
  <Paragraphs>205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Noto Sans Symbols</vt:lpstr>
      <vt:lpstr>Arial</vt:lpstr>
      <vt:lpstr>Helvetica</vt:lpstr>
      <vt:lpstr>Consolas</vt:lpstr>
      <vt:lpstr>Eater</vt:lpstr>
      <vt:lpstr>Calibri</vt:lpstr>
      <vt:lpstr>Rockwell</vt:lpstr>
      <vt:lpstr>Wood Type</vt:lpstr>
      <vt:lpstr>USING ADC IN ATMEGA32</vt:lpstr>
      <vt:lpstr>LEARNING OBJECTIVE</vt:lpstr>
      <vt:lpstr>RECAP</vt:lpstr>
      <vt:lpstr>RECAP</vt:lpstr>
      <vt:lpstr>TYPICAL EMBEDDED APPLICATION</vt:lpstr>
      <vt:lpstr>ADC: QUICK REVIEW</vt:lpstr>
      <vt:lpstr>A-TO-D CONVERSION</vt:lpstr>
      <vt:lpstr>SAMPLING AN ANALOGUE SIGNAL</vt:lpstr>
      <vt:lpstr>QUANTIZING THE SAMPLED SIGNAL</vt:lpstr>
      <vt:lpstr>QUANTIZING THE SAMPLED SIGNAL</vt:lpstr>
      <vt:lpstr>QUANTIZING THE SAMPLED SIGNAL</vt:lpstr>
      <vt:lpstr>QUANTIZING THE SAMPLED SIGNAL</vt:lpstr>
      <vt:lpstr>8-BIT ADC</vt:lpstr>
      <vt:lpstr>EXAMPLE</vt:lpstr>
      <vt:lpstr>A QUESTION</vt:lpstr>
      <vt:lpstr>THE ADC IN ATMEGA32</vt:lpstr>
      <vt:lpstr>RELEVANT PINS</vt:lpstr>
      <vt:lpstr>BLOCK DIAGRAM</vt:lpstr>
      <vt:lpstr>MAIN ASPECTS</vt:lpstr>
      <vt:lpstr>ADC MULTIPLEXER SELECTION REGISTER (ADMUX)</vt:lpstr>
      <vt:lpstr>SELECTING REFERENCE VOLTAGE VREF</vt:lpstr>
      <vt:lpstr>ADC RECOMMENDED CONNECTION for Vref = AVCC </vt:lpstr>
      <vt:lpstr>SELECTING INPUT SOURCE</vt:lpstr>
      <vt:lpstr>SELECTING INPUT SOURCE</vt:lpstr>
      <vt:lpstr>ADC Output</vt:lpstr>
      <vt:lpstr>ADCH &amp; ADCL REGISTERS</vt:lpstr>
      <vt:lpstr>Read ADCL Before ADCH</vt:lpstr>
      <vt:lpstr>Read ADCL Before ADCH</vt:lpstr>
      <vt:lpstr>ADC CONTROL AND STATUS REGISTER (ADCSRA)</vt:lpstr>
      <vt:lpstr>ADC CLOCK</vt:lpstr>
      <vt:lpstr>STEPS TO USE THE ADC</vt:lpstr>
      <vt:lpstr>SIMPLE EXAMPLE</vt:lpstr>
      <vt:lpstr>SIMPLE EXAMPLE</vt:lpstr>
      <vt:lpstr>PowerPoint Presentation</vt:lpstr>
      <vt:lpstr>SIMPLE EXAMPLE: USING ADC INTERRUPT</vt:lpstr>
      <vt:lpstr>PowerPoint Presentation</vt:lpstr>
      <vt:lpstr>Measuring Temperature using LM35 Sensor</vt:lpstr>
      <vt:lpstr>LM35</vt:lpstr>
      <vt:lpstr>TEMPERATURE SENSOR</vt:lpstr>
      <vt:lpstr>TEMPERATURE SENSOR</vt:lpstr>
      <vt:lpstr>INTERFACING LM34 TO AVR</vt:lpstr>
      <vt:lpstr>INTERFACING LM35 TO AVR</vt:lpstr>
      <vt:lpstr>INTERFACING LM34 TO AVR</vt:lpstr>
      <vt:lpstr>INTERFACING LM34 TO AVR</vt:lpstr>
      <vt:lpstr>SPECIAL FUNCTION IO REGISTER (SFIOR)</vt:lpstr>
      <vt:lpstr>AUTO TRIGGER LOGIC </vt:lpstr>
      <vt:lpstr>AUTO TRIGGER SOURCE</vt:lpstr>
      <vt:lpstr>TIMER: NORMAL VS. CTC MODE</vt:lpstr>
      <vt:lpstr>A PRACTICAL PROBLEM</vt:lpstr>
      <vt:lpstr>SOLUTION OVERVIEW</vt:lpstr>
      <vt:lpstr>SOLUTION OVERVIEW</vt:lpstr>
      <vt:lpstr>SOLUTION OVERVIEW</vt:lpstr>
      <vt:lpstr>SOLUTION OVERVIEW</vt:lpstr>
      <vt:lpstr>SOLUTION OVERVIEW</vt:lpstr>
      <vt:lpstr>SOLUTION OVERVIEW</vt:lpstr>
      <vt:lpstr>COMPLETE CODE FOR ATMEGA328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ADC IN ATMEGA32</dc:title>
  <dc:creator>user</dc:creator>
  <cp:lastModifiedBy>Tareq</cp:lastModifiedBy>
  <cp:revision>56</cp:revision>
  <dcterms:created xsi:type="dcterms:W3CDTF">2016-03-18T02:34:18Z</dcterms:created>
  <dcterms:modified xsi:type="dcterms:W3CDTF">2021-05-30T06:57:38Z</dcterms:modified>
</cp:coreProperties>
</file>